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8229600" cx="14630400"/>
  <p:notesSz cx="8229600" cy="14630400"/>
  <p:embeddedFontLst>
    <p:embeddedFont>
      <p:font typeface="Poppins Light"/>
      <p:regular r:id="rId18"/>
      <p:bold r:id="rId19"/>
      <p:italic r:id="rId20"/>
      <p:boldItalic r:id="rId21"/>
    </p:embeddedFont>
    <p:embeddedFont>
      <p:font typeface="Roboto Light"/>
      <p:regular r:id="rId22"/>
      <p:bold r:id="rId23"/>
      <p:italic r:id="rId24"/>
      <p:boldItalic r:id="rId25"/>
    </p:embeddedFont>
    <p:embeddedFont>
      <p:font typeface="Sora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8" roundtripDataSignature="AMtx7mgj9+O6USSXaGt7G+p+H1Oegrtz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Light-italic.fntdata"/><Relationship Id="rId22" Type="http://schemas.openxmlformats.org/officeDocument/2006/relationships/font" Target="fonts/RobotoLight-regular.fntdata"/><Relationship Id="rId21" Type="http://schemas.openxmlformats.org/officeDocument/2006/relationships/font" Target="fonts/PoppinsLight-boldItalic.fntdata"/><Relationship Id="rId24" Type="http://schemas.openxmlformats.org/officeDocument/2006/relationships/font" Target="fonts/RobotoLight-italic.fntdata"/><Relationship Id="rId23" Type="http://schemas.openxmlformats.org/officeDocument/2006/relationships/font" Target="fonts/RobotoLigh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ra-regular.fntdata"/><Relationship Id="rId25" Type="http://schemas.openxmlformats.org/officeDocument/2006/relationships/font" Target="fonts/RobotoLight-boldItalic.fntdata"/><Relationship Id="rId28" Type="http://customschemas.google.com/relationships/presentationmetadata" Target="metadata"/><Relationship Id="rId27" Type="http://schemas.openxmlformats.org/officeDocument/2006/relationships/font" Target="fonts/Sora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PoppinsLight-bold.fntdata"/><Relationship Id="rId18" Type="http://schemas.openxmlformats.org/officeDocument/2006/relationships/font" Target="fonts/PoppinsLight-regular.fntdata"/></Relationships>
</file>

<file path=ppt/media/image1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34e16d7354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34e16d7354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g34e16d7354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4e16d73546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4e16d73546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g34e16d73546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4e16d73546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4e16d73546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g34e16d73546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Relationship Id="rId4" Type="http://schemas.openxmlformats.org/officeDocument/2006/relationships/image" Target="../media/image17.png"/><Relationship Id="rId5" Type="http://schemas.openxmlformats.org/officeDocument/2006/relationships/image" Target="../media/image26.png"/><Relationship Id="rId6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g34e16d73546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30399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5" name="Google Shape;16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7"/>
          <p:cNvSpPr/>
          <p:nvPr/>
        </p:nvSpPr>
        <p:spPr>
          <a:xfrm>
            <a:off x="742950" y="1082159"/>
            <a:ext cx="7658100" cy="1326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150"/>
              <a:buFont typeface="Poppins Light"/>
              <a:buNone/>
            </a:pPr>
            <a:r>
              <a:rPr b="0" i="0" lang="en-US" sz="415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Estructura y funcionamiento del Árbol de Merkle</a:t>
            </a:r>
            <a:endParaRPr b="0" i="0" sz="4150" u="none" cap="none" strike="noStrike"/>
          </a:p>
        </p:txBody>
      </p:sp>
      <p:sp>
        <p:nvSpPr>
          <p:cNvPr id="167" name="Google Shape;167;p7"/>
          <p:cNvSpPr/>
          <p:nvPr/>
        </p:nvSpPr>
        <p:spPr>
          <a:xfrm>
            <a:off x="742950" y="2727127"/>
            <a:ext cx="7658100" cy="4420314"/>
          </a:xfrm>
          <a:prstGeom prst="roundRect">
            <a:avLst>
              <a:gd fmla="val 2017" name="adj"/>
            </a:avLst>
          </a:prstGeom>
          <a:noFill/>
          <a:ln cap="flat" cmpd="sng" w="95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"/>
          <p:cNvSpPr/>
          <p:nvPr/>
        </p:nvSpPr>
        <p:spPr>
          <a:xfrm>
            <a:off x="750570" y="2734747"/>
            <a:ext cx="7642860" cy="60936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7"/>
          <p:cNvSpPr/>
          <p:nvPr/>
        </p:nvSpPr>
        <p:spPr>
          <a:xfrm>
            <a:off x="962739" y="2869644"/>
            <a:ext cx="3393281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Roboto Light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Paso</a:t>
            </a:r>
            <a:endParaRPr b="0" i="0" sz="1650" u="none" cap="none" strike="noStrike"/>
          </a:p>
        </p:txBody>
      </p:sp>
      <p:sp>
        <p:nvSpPr>
          <p:cNvPr id="170" name="Google Shape;170;p7"/>
          <p:cNvSpPr/>
          <p:nvPr/>
        </p:nvSpPr>
        <p:spPr>
          <a:xfrm>
            <a:off x="4787979" y="2869644"/>
            <a:ext cx="3393281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Roboto Light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Descripción</a:t>
            </a:r>
            <a:endParaRPr b="0" i="0" sz="1650" u="none" cap="none" strike="noStrike"/>
          </a:p>
        </p:txBody>
      </p:sp>
      <p:sp>
        <p:nvSpPr>
          <p:cNvPr id="171" name="Google Shape;171;p7"/>
          <p:cNvSpPr/>
          <p:nvPr/>
        </p:nvSpPr>
        <p:spPr>
          <a:xfrm>
            <a:off x="750570" y="3344108"/>
            <a:ext cx="7642860" cy="60936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7"/>
          <p:cNvSpPr/>
          <p:nvPr/>
        </p:nvSpPr>
        <p:spPr>
          <a:xfrm>
            <a:off x="962739" y="3479006"/>
            <a:ext cx="3393281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Roboto Light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1</a:t>
            </a:r>
            <a:endParaRPr b="0" i="0" sz="1650" u="none" cap="none" strike="noStrike"/>
          </a:p>
        </p:txBody>
      </p:sp>
      <p:sp>
        <p:nvSpPr>
          <p:cNvPr id="173" name="Google Shape;173;p7"/>
          <p:cNvSpPr/>
          <p:nvPr/>
        </p:nvSpPr>
        <p:spPr>
          <a:xfrm>
            <a:off x="4787979" y="3479006"/>
            <a:ext cx="3393281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Roboto Light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Los datos se dividen en bloques.</a:t>
            </a:r>
            <a:endParaRPr b="0" i="0" sz="1650" u="none" cap="none" strike="noStrike"/>
          </a:p>
        </p:txBody>
      </p:sp>
      <p:sp>
        <p:nvSpPr>
          <p:cNvPr id="174" name="Google Shape;174;p7"/>
          <p:cNvSpPr/>
          <p:nvPr/>
        </p:nvSpPr>
        <p:spPr>
          <a:xfrm>
            <a:off x="750570" y="3953470"/>
            <a:ext cx="7642860" cy="948928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7"/>
          <p:cNvSpPr/>
          <p:nvPr/>
        </p:nvSpPr>
        <p:spPr>
          <a:xfrm>
            <a:off x="962739" y="4088368"/>
            <a:ext cx="3393281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Roboto Light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2</a:t>
            </a:r>
            <a:endParaRPr b="0" i="0" sz="1650" u="none" cap="none" strike="noStrike"/>
          </a:p>
        </p:txBody>
      </p:sp>
      <p:sp>
        <p:nvSpPr>
          <p:cNvPr id="176" name="Google Shape;176;p7"/>
          <p:cNvSpPr/>
          <p:nvPr/>
        </p:nvSpPr>
        <p:spPr>
          <a:xfrm>
            <a:off x="4787979" y="4088368"/>
            <a:ext cx="3393281" cy="679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Roboto Light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Se calcula un hash para cada bloque.</a:t>
            </a:r>
            <a:endParaRPr b="0" i="0" sz="1650" u="none" cap="none" strike="noStrike"/>
          </a:p>
        </p:txBody>
      </p:sp>
      <p:sp>
        <p:nvSpPr>
          <p:cNvPr id="177" name="Google Shape;177;p7"/>
          <p:cNvSpPr/>
          <p:nvPr/>
        </p:nvSpPr>
        <p:spPr>
          <a:xfrm>
            <a:off x="750570" y="4902398"/>
            <a:ext cx="7642860" cy="1288494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7"/>
          <p:cNvSpPr/>
          <p:nvPr/>
        </p:nvSpPr>
        <p:spPr>
          <a:xfrm>
            <a:off x="962739" y="5037296"/>
            <a:ext cx="3393281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Roboto Light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3</a:t>
            </a:r>
            <a:endParaRPr b="0" i="0" sz="1650" u="none" cap="none" strike="noStrike"/>
          </a:p>
        </p:txBody>
      </p:sp>
      <p:sp>
        <p:nvSpPr>
          <p:cNvPr id="179" name="Google Shape;179;p7"/>
          <p:cNvSpPr/>
          <p:nvPr/>
        </p:nvSpPr>
        <p:spPr>
          <a:xfrm>
            <a:off x="4787979" y="5037296"/>
            <a:ext cx="3393281" cy="1018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Roboto Light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Los hashes se combinan en pares y se calcula un nuevo hash para cada par.</a:t>
            </a:r>
            <a:endParaRPr b="0" i="0" sz="1650" u="none" cap="none" strike="noStrike"/>
          </a:p>
        </p:txBody>
      </p:sp>
      <p:sp>
        <p:nvSpPr>
          <p:cNvPr id="180" name="Google Shape;180;p7"/>
          <p:cNvSpPr/>
          <p:nvPr/>
        </p:nvSpPr>
        <p:spPr>
          <a:xfrm>
            <a:off x="750570" y="6190893"/>
            <a:ext cx="7642860" cy="948928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7"/>
          <p:cNvSpPr/>
          <p:nvPr/>
        </p:nvSpPr>
        <p:spPr>
          <a:xfrm>
            <a:off x="962739" y="6325791"/>
            <a:ext cx="3393281" cy="339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Roboto Light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4</a:t>
            </a:r>
            <a:endParaRPr b="0" i="0" sz="1650" u="none" cap="none" strike="noStrike"/>
          </a:p>
        </p:txBody>
      </p:sp>
      <p:sp>
        <p:nvSpPr>
          <p:cNvPr id="182" name="Google Shape;182;p7"/>
          <p:cNvSpPr/>
          <p:nvPr/>
        </p:nvSpPr>
        <p:spPr>
          <a:xfrm>
            <a:off x="4787979" y="6325791"/>
            <a:ext cx="3393281" cy="679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Roboto Light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El proceso se repite hasta que solo queda un hash, la raíz del árbol.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8" name="Google Shape;18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8"/>
          <p:cNvSpPr/>
          <p:nvPr/>
        </p:nvSpPr>
        <p:spPr>
          <a:xfrm>
            <a:off x="651034" y="511969"/>
            <a:ext cx="7841933" cy="11625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57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3650"/>
              <a:buFont typeface="Poppins Light"/>
              <a:buNone/>
            </a:pPr>
            <a:r>
              <a:rPr b="0" i="0" lang="en-US" sz="365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Ventajas del Árbol de Merkle en blockchain</a:t>
            </a:r>
            <a:endParaRPr b="0" i="0" sz="3650" u="none" cap="none" strike="noStrike"/>
          </a:p>
        </p:txBody>
      </p:sp>
      <p:pic>
        <p:nvPicPr>
          <p:cNvPr descr="preencoded.png" id="190" name="Google Shape;190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034" y="1953458"/>
            <a:ext cx="465058" cy="465058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8"/>
          <p:cNvSpPr/>
          <p:nvPr/>
        </p:nvSpPr>
        <p:spPr>
          <a:xfrm>
            <a:off x="651034" y="2604492"/>
            <a:ext cx="2448282" cy="290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00"/>
              <a:buFont typeface="Poppins Light"/>
              <a:buNone/>
            </a:pPr>
            <a:r>
              <a:rPr b="0" i="0" lang="en-US" sz="18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Verificación de datos</a:t>
            </a:r>
            <a:endParaRPr b="0" i="0" sz="1800" u="none" cap="none" strike="noStrike"/>
          </a:p>
        </p:txBody>
      </p:sp>
      <p:sp>
        <p:nvSpPr>
          <p:cNvPr id="192" name="Google Shape;192;p8"/>
          <p:cNvSpPr/>
          <p:nvPr/>
        </p:nvSpPr>
        <p:spPr>
          <a:xfrm>
            <a:off x="651034" y="3006685"/>
            <a:ext cx="7841933" cy="595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50"/>
              <a:buFont typeface="Roboto Light"/>
              <a:buNone/>
            </a:pPr>
            <a:r>
              <a:rPr b="0" i="0" lang="en-US" sz="14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Los árboles de Merkle permiten verificar la integridad de los datos en una blockchain de forma eficiente.</a:t>
            </a:r>
            <a:endParaRPr b="0" i="0" sz="1450" u="none" cap="none" strike="noStrike"/>
          </a:p>
        </p:txBody>
      </p:sp>
      <p:pic>
        <p:nvPicPr>
          <p:cNvPr descr="preencoded.png" id="193" name="Google Shape;193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1034" y="4160044"/>
            <a:ext cx="465058" cy="465058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8"/>
          <p:cNvSpPr/>
          <p:nvPr/>
        </p:nvSpPr>
        <p:spPr>
          <a:xfrm>
            <a:off x="651034" y="4811077"/>
            <a:ext cx="2325410" cy="290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00"/>
              <a:buFont typeface="Poppins Light"/>
              <a:buNone/>
            </a:pPr>
            <a:r>
              <a:rPr b="0" i="0" lang="en-US" sz="18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Eficiencia</a:t>
            </a:r>
            <a:endParaRPr b="0" i="0" sz="1800" u="none" cap="none" strike="noStrike"/>
          </a:p>
        </p:txBody>
      </p:sp>
      <p:sp>
        <p:nvSpPr>
          <p:cNvPr id="195" name="Google Shape;195;p8"/>
          <p:cNvSpPr/>
          <p:nvPr/>
        </p:nvSpPr>
        <p:spPr>
          <a:xfrm>
            <a:off x="651034" y="5213271"/>
            <a:ext cx="7841933" cy="595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50"/>
              <a:buFont typeface="Roboto Light"/>
              <a:buNone/>
            </a:pPr>
            <a:r>
              <a:rPr b="0" i="0" lang="en-US" sz="14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Los árboles de Merkle reducen la cantidad de datos que se necesitan descargar para verificar la integridad.</a:t>
            </a:r>
            <a:endParaRPr b="0" i="0" sz="1450" u="none" cap="none" strike="noStrike"/>
          </a:p>
        </p:txBody>
      </p:sp>
      <p:pic>
        <p:nvPicPr>
          <p:cNvPr descr="preencoded.png" id="196" name="Google Shape;196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1034" y="6366629"/>
            <a:ext cx="465058" cy="465058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8"/>
          <p:cNvSpPr/>
          <p:nvPr/>
        </p:nvSpPr>
        <p:spPr>
          <a:xfrm>
            <a:off x="651034" y="7017663"/>
            <a:ext cx="2325410" cy="290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00"/>
              <a:buFont typeface="Poppins Light"/>
              <a:buNone/>
            </a:pPr>
            <a:r>
              <a:rPr b="0" i="0" lang="en-US" sz="18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Seguridad</a:t>
            </a:r>
            <a:endParaRPr b="0" i="0" sz="1800" u="none" cap="none" strike="noStrike"/>
          </a:p>
        </p:txBody>
      </p:sp>
      <p:sp>
        <p:nvSpPr>
          <p:cNvPr id="198" name="Google Shape;198;p8"/>
          <p:cNvSpPr/>
          <p:nvPr/>
        </p:nvSpPr>
        <p:spPr>
          <a:xfrm>
            <a:off x="651034" y="7419856"/>
            <a:ext cx="7841933" cy="2976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50"/>
              <a:buFont typeface="Roboto Light"/>
              <a:buNone/>
            </a:pPr>
            <a:r>
              <a:rPr b="0" i="0" lang="en-US" sz="14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Los árboles de Merkle dificultan la manipulación de datos en una blockchain.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4" name="Google Shape;20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9"/>
          <p:cNvSpPr/>
          <p:nvPr/>
        </p:nvSpPr>
        <p:spPr>
          <a:xfrm>
            <a:off x="6280190" y="677228"/>
            <a:ext cx="6998256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450"/>
              <a:buFont typeface="Poppins Light"/>
              <a:buNone/>
            </a:pPr>
            <a:r>
              <a:rPr b="0" i="0" lang="en-US" sz="445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Seguridad en blockchain</a:t>
            </a:r>
            <a:endParaRPr b="0" i="0" sz="4450" u="none" cap="none" strike="noStrike"/>
          </a:p>
        </p:txBody>
      </p:sp>
      <p:sp>
        <p:nvSpPr>
          <p:cNvPr id="206" name="Google Shape;206;p9"/>
          <p:cNvSpPr/>
          <p:nvPr/>
        </p:nvSpPr>
        <p:spPr>
          <a:xfrm>
            <a:off x="6605111" y="1726168"/>
            <a:ext cx="30480" cy="5826085"/>
          </a:xfrm>
          <a:prstGeom prst="roundRect">
            <a:avLst>
              <a:gd fmla="val 312558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9"/>
          <p:cNvSpPr/>
          <p:nvPr/>
        </p:nvSpPr>
        <p:spPr>
          <a:xfrm>
            <a:off x="6845022" y="2221230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9"/>
          <p:cNvSpPr/>
          <p:nvPr/>
        </p:nvSpPr>
        <p:spPr>
          <a:xfrm>
            <a:off x="6365200" y="198131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9"/>
          <p:cNvSpPr/>
          <p:nvPr/>
        </p:nvSpPr>
        <p:spPr>
          <a:xfrm>
            <a:off x="6570583" y="2066330"/>
            <a:ext cx="9941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Poppins Light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1</a:t>
            </a:r>
            <a:endParaRPr b="0" i="0" sz="2650" u="none" cap="none" strike="noStrike"/>
          </a:p>
        </p:txBody>
      </p:sp>
      <p:sp>
        <p:nvSpPr>
          <p:cNvPr id="210" name="Google Shape;210;p9"/>
          <p:cNvSpPr/>
          <p:nvPr/>
        </p:nvSpPr>
        <p:spPr>
          <a:xfrm>
            <a:off x="7867888" y="195298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Criptografía</a:t>
            </a:r>
            <a:endParaRPr b="0" i="0" sz="2200" u="none" cap="none" strike="noStrike"/>
          </a:p>
        </p:txBody>
      </p:sp>
      <p:sp>
        <p:nvSpPr>
          <p:cNvPr id="211" name="Google Shape;211;p9"/>
          <p:cNvSpPr/>
          <p:nvPr/>
        </p:nvSpPr>
        <p:spPr>
          <a:xfrm>
            <a:off x="7867888" y="2443401"/>
            <a:ext cx="596872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La criptografía se utiliza para asegurar las transacciones y proteger los datos.</a:t>
            </a:r>
            <a:endParaRPr b="0" i="0" sz="1750" u="none" cap="none" strike="noStrike"/>
          </a:p>
        </p:txBody>
      </p:sp>
      <p:sp>
        <p:nvSpPr>
          <p:cNvPr id="212" name="Google Shape;212;p9"/>
          <p:cNvSpPr/>
          <p:nvPr/>
        </p:nvSpPr>
        <p:spPr>
          <a:xfrm>
            <a:off x="6845022" y="4117896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9"/>
          <p:cNvSpPr/>
          <p:nvPr/>
        </p:nvSpPr>
        <p:spPr>
          <a:xfrm>
            <a:off x="6365200" y="3877985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9"/>
          <p:cNvSpPr/>
          <p:nvPr/>
        </p:nvSpPr>
        <p:spPr>
          <a:xfrm>
            <a:off x="6522958" y="3962995"/>
            <a:ext cx="19466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Poppins Light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2</a:t>
            </a:r>
            <a:endParaRPr b="0" i="0" sz="2650" u="none" cap="none" strike="noStrike"/>
          </a:p>
        </p:txBody>
      </p:sp>
      <p:sp>
        <p:nvSpPr>
          <p:cNvPr id="215" name="Google Shape;215;p9"/>
          <p:cNvSpPr/>
          <p:nvPr/>
        </p:nvSpPr>
        <p:spPr>
          <a:xfrm>
            <a:off x="7867888" y="3849648"/>
            <a:ext cx="296179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Consenso distribuido</a:t>
            </a:r>
            <a:endParaRPr b="0" i="0" sz="2200" u="none" cap="none" strike="noStrike"/>
          </a:p>
        </p:txBody>
      </p:sp>
      <p:sp>
        <p:nvSpPr>
          <p:cNvPr id="216" name="Google Shape;216;p9"/>
          <p:cNvSpPr/>
          <p:nvPr/>
        </p:nvSpPr>
        <p:spPr>
          <a:xfrm>
            <a:off x="7867888" y="4340066"/>
            <a:ext cx="596872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Todos los nodos en la red deben estar de acuerdo en la validez de las transacciones.</a:t>
            </a:r>
            <a:endParaRPr b="0" i="0" sz="1750" u="none" cap="none" strike="noStrike"/>
          </a:p>
        </p:txBody>
      </p:sp>
      <p:sp>
        <p:nvSpPr>
          <p:cNvPr id="217" name="Google Shape;217;p9"/>
          <p:cNvSpPr/>
          <p:nvPr/>
        </p:nvSpPr>
        <p:spPr>
          <a:xfrm>
            <a:off x="6845022" y="6014561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9"/>
          <p:cNvSpPr/>
          <p:nvPr/>
        </p:nvSpPr>
        <p:spPr>
          <a:xfrm>
            <a:off x="6365200" y="5774650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9"/>
          <p:cNvSpPr/>
          <p:nvPr/>
        </p:nvSpPr>
        <p:spPr>
          <a:xfrm>
            <a:off x="6520815" y="5859661"/>
            <a:ext cx="199072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Poppins Light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3</a:t>
            </a:r>
            <a:endParaRPr b="0" i="0" sz="2650" u="none" cap="none" strike="noStrike"/>
          </a:p>
        </p:txBody>
      </p:sp>
      <p:sp>
        <p:nvSpPr>
          <p:cNvPr id="220" name="Google Shape;220;p9"/>
          <p:cNvSpPr/>
          <p:nvPr/>
        </p:nvSpPr>
        <p:spPr>
          <a:xfrm>
            <a:off x="7867888" y="57463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Inmutabilidad</a:t>
            </a:r>
            <a:endParaRPr b="0" i="0" sz="2200" u="none" cap="none" strike="noStrike"/>
          </a:p>
        </p:txBody>
      </p:sp>
      <p:sp>
        <p:nvSpPr>
          <p:cNvPr id="221" name="Google Shape;221;p9"/>
          <p:cNvSpPr/>
          <p:nvPr/>
        </p:nvSpPr>
        <p:spPr>
          <a:xfrm>
            <a:off x="7867888" y="6236732"/>
            <a:ext cx="5968722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Los datos en una blockchain son inmutables, lo que significa que no se pueden modificar una vez que se registran.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0"/>
          <p:cNvSpPr/>
          <p:nvPr/>
        </p:nvSpPr>
        <p:spPr>
          <a:xfrm>
            <a:off x="793790" y="821055"/>
            <a:ext cx="1116949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450"/>
              <a:buFont typeface="Poppins Light"/>
              <a:buNone/>
            </a:pPr>
            <a:r>
              <a:rPr b="0" i="0" lang="en-US" sz="445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Eficiencia y escalabilidad en blockchain</a:t>
            </a:r>
            <a:endParaRPr b="0" i="0" sz="4450" u="none" cap="none" strike="noStrike"/>
          </a:p>
        </p:txBody>
      </p:sp>
      <p:pic>
        <p:nvPicPr>
          <p:cNvPr descr="preencoded.png" id="228" name="Google Shape;22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1983462"/>
            <a:ext cx="6351270" cy="3925372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0"/>
          <p:cNvSpPr/>
          <p:nvPr/>
        </p:nvSpPr>
        <p:spPr>
          <a:xfrm>
            <a:off x="793790" y="619232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Paralelismo</a:t>
            </a:r>
            <a:endParaRPr b="0" i="0" sz="2200" u="none" cap="none" strike="noStrike"/>
          </a:p>
        </p:txBody>
      </p:sp>
      <p:sp>
        <p:nvSpPr>
          <p:cNvPr id="230" name="Google Shape;230;p10"/>
          <p:cNvSpPr/>
          <p:nvPr/>
        </p:nvSpPr>
        <p:spPr>
          <a:xfrm>
            <a:off x="793790" y="6682740"/>
            <a:ext cx="635127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Las transacciones se pueden procesar en paralelo en múltiples nodos.</a:t>
            </a:r>
            <a:endParaRPr b="0" i="0" sz="1750" u="none" cap="none" strike="noStrike"/>
          </a:p>
        </p:txBody>
      </p:sp>
      <p:pic>
        <p:nvPicPr>
          <p:cNvPr descr="preencoded.png" id="231" name="Google Shape;231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85221" y="1983462"/>
            <a:ext cx="6351389" cy="3925372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0"/>
          <p:cNvSpPr/>
          <p:nvPr/>
        </p:nvSpPr>
        <p:spPr>
          <a:xfrm>
            <a:off x="7485221" y="6192322"/>
            <a:ext cx="331779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Escalabilidad horizontal</a:t>
            </a:r>
            <a:endParaRPr b="0" i="0" sz="2200" u="none" cap="none" strike="noStrike"/>
          </a:p>
        </p:txBody>
      </p:sp>
      <p:sp>
        <p:nvSpPr>
          <p:cNvPr id="233" name="Google Shape;233;p10"/>
          <p:cNvSpPr/>
          <p:nvPr/>
        </p:nvSpPr>
        <p:spPr>
          <a:xfrm>
            <a:off x="7485221" y="6682740"/>
            <a:ext cx="635138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La red se puede ampliar agregando más nodos para manejar más transacciones.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4e16d73546_0_5"/>
          <p:cNvSpPr txBox="1"/>
          <p:nvPr/>
        </p:nvSpPr>
        <p:spPr>
          <a:xfrm>
            <a:off x="5567100" y="1254000"/>
            <a:ext cx="349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FORO #12</a:t>
            </a:r>
            <a:endParaRPr b="1" sz="46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63" name="Google Shape;63;g34e16d73546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8125" y="3268375"/>
            <a:ext cx="8335474" cy="30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g34e16d73546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7375" y="2727000"/>
            <a:ext cx="4650875" cy="46508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g34e16d73546_0_12"/>
          <p:cNvSpPr txBox="1"/>
          <p:nvPr/>
        </p:nvSpPr>
        <p:spPr>
          <a:xfrm>
            <a:off x="6084600" y="1273200"/>
            <a:ext cx="2461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DUDAS</a:t>
            </a:r>
            <a:endParaRPr b="1" sz="46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6" name="Google Shape;7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"/>
          <p:cNvSpPr/>
          <p:nvPr/>
        </p:nvSpPr>
        <p:spPr>
          <a:xfrm>
            <a:off x="793790" y="1425535"/>
            <a:ext cx="7556421" cy="2934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6150"/>
              <a:buFont typeface="Poppins Light"/>
              <a:buNone/>
            </a:pPr>
            <a:r>
              <a:rPr b="0" i="0" lang="en-US" sz="615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Introducción a la Codificación y Encriptación</a:t>
            </a:r>
            <a:endParaRPr b="0" i="0" sz="6150" u="none" cap="none" strike="noStrike"/>
          </a:p>
        </p:txBody>
      </p:sp>
      <p:sp>
        <p:nvSpPr>
          <p:cNvPr id="78" name="Google Shape;78;p1"/>
          <p:cNvSpPr/>
          <p:nvPr/>
        </p:nvSpPr>
        <p:spPr>
          <a:xfrm>
            <a:off x="793790" y="4700349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La codificación y encriptación son conceptos fundamentales en la informática moderna. La codificación se refiere a la representación de información en un formato digital. La encriptación, por otro lado, es el proceso de convertir información en un formato ilegible sin la clave correcta.</a:t>
            </a:r>
            <a:endParaRPr b="0" i="0" sz="1750" u="none" cap="none" strike="noStrike"/>
          </a:p>
        </p:txBody>
      </p:sp>
      <p:sp>
        <p:nvSpPr>
          <p:cNvPr id="79" name="Google Shape;79;p1"/>
          <p:cNvSpPr/>
          <p:nvPr/>
        </p:nvSpPr>
        <p:spPr>
          <a:xfrm>
            <a:off x="793790" y="6424017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5" name="Google Shape;8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"/>
          <p:cNvSpPr/>
          <p:nvPr/>
        </p:nvSpPr>
        <p:spPr>
          <a:xfrm>
            <a:off x="793790" y="929640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450"/>
              <a:buFont typeface="Poppins Light"/>
              <a:buNone/>
            </a:pPr>
            <a:r>
              <a:rPr b="0" i="0" lang="en-US" sz="445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Conceptos básicos de la codificación</a:t>
            </a:r>
            <a:endParaRPr b="0" i="0" sz="4450" u="none" cap="none" strike="noStrike"/>
          </a:p>
        </p:txBody>
      </p:sp>
      <p:sp>
        <p:nvSpPr>
          <p:cNvPr id="87" name="Google Shape;87;p2"/>
          <p:cNvSpPr/>
          <p:nvPr/>
        </p:nvSpPr>
        <p:spPr>
          <a:xfrm>
            <a:off x="793790" y="2942511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999173" y="3027521"/>
            <a:ext cx="9941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Poppins Light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1</a:t>
            </a:r>
            <a:endParaRPr b="0" i="0" sz="2650" u="none" cap="none" strike="noStrike"/>
          </a:p>
        </p:txBody>
      </p:sp>
      <p:sp>
        <p:nvSpPr>
          <p:cNvPr id="89" name="Google Shape;89;p2"/>
          <p:cNvSpPr/>
          <p:nvPr/>
        </p:nvSpPr>
        <p:spPr>
          <a:xfrm>
            <a:off x="1530906" y="2942511"/>
            <a:ext cx="291703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Conversión de datos</a:t>
            </a:r>
            <a:endParaRPr b="0" i="0" sz="2200" u="none" cap="none" strike="noStrike"/>
          </a:p>
        </p:txBody>
      </p:sp>
      <p:sp>
        <p:nvSpPr>
          <p:cNvPr id="90" name="Google Shape;90;p2"/>
          <p:cNvSpPr/>
          <p:nvPr/>
        </p:nvSpPr>
        <p:spPr>
          <a:xfrm>
            <a:off x="1530906" y="3432929"/>
            <a:ext cx="2927747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La codificación traduce información, como texto o imágenes, a un formato que las computadoras pueden procesar.</a:t>
            </a:r>
            <a:endParaRPr b="0" i="0" sz="1750" u="none" cap="none" strike="noStrike"/>
          </a:p>
        </p:txBody>
      </p:sp>
      <p:sp>
        <p:nvSpPr>
          <p:cNvPr id="91" name="Google Shape;91;p2"/>
          <p:cNvSpPr/>
          <p:nvPr/>
        </p:nvSpPr>
        <p:spPr>
          <a:xfrm>
            <a:off x="4685467" y="2942511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4843224" y="3027521"/>
            <a:ext cx="19466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Poppins Light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2</a:t>
            </a:r>
            <a:endParaRPr b="0" i="0" sz="2650" u="none" cap="none" strike="noStrike"/>
          </a:p>
        </p:txBody>
      </p:sp>
      <p:sp>
        <p:nvSpPr>
          <p:cNvPr id="93" name="Google Shape;93;p2"/>
          <p:cNvSpPr/>
          <p:nvPr/>
        </p:nvSpPr>
        <p:spPr>
          <a:xfrm>
            <a:off x="5422583" y="2942511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Sistemas de Codificación</a:t>
            </a:r>
            <a:endParaRPr b="0" i="0" sz="2200" u="none" cap="none" strike="noStrike"/>
          </a:p>
        </p:txBody>
      </p:sp>
      <p:sp>
        <p:nvSpPr>
          <p:cNvPr id="94" name="Google Shape;94;p2"/>
          <p:cNvSpPr/>
          <p:nvPr/>
        </p:nvSpPr>
        <p:spPr>
          <a:xfrm>
            <a:off x="5422583" y="3787259"/>
            <a:ext cx="2927747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Existen varios sistemas de codificación, como ASCII, Unicode y UTF-8, cada uno con sus propias características y ventajas.</a:t>
            </a:r>
            <a:endParaRPr b="0" i="0" sz="1750" u="none" cap="none" strike="noStrike"/>
          </a:p>
        </p:txBody>
      </p:sp>
      <p:sp>
        <p:nvSpPr>
          <p:cNvPr id="95" name="Google Shape;95;p2"/>
          <p:cNvSpPr/>
          <p:nvPr/>
        </p:nvSpPr>
        <p:spPr>
          <a:xfrm>
            <a:off x="793790" y="6083737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949404" y="6168747"/>
            <a:ext cx="199072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Poppins Light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3</a:t>
            </a:r>
            <a:endParaRPr b="0" i="0" sz="2650" u="none" cap="none" strike="noStrike"/>
          </a:p>
        </p:txBody>
      </p:sp>
      <p:sp>
        <p:nvSpPr>
          <p:cNvPr id="97" name="Google Shape;97;p2"/>
          <p:cNvSpPr/>
          <p:nvPr/>
        </p:nvSpPr>
        <p:spPr>
          <a:xfrm>
            <a:off x="1530906" y="608373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Eficiencia</a:t>
            </a:r>
            <a:endParaRPr b="0" i="0" sz="2200" u="none" cap="none" strike="noStrike"/>
          </a:p>
        </p:txBody>
      </p:sp>
      <p:sp>
        <p:nvSpPr>
          <p:cNvPr id="98" name="Google Shape;98;p2"/>
          <p:cNvSpPr/>
          <p:nvPr/>
        </p:nvSpPr>
        <p:spPr>
          <a:xfrm>
            <a:off x="1530906" y="6574155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La codificación permite un uso eficiente del almacenamiento y la transmisión de información.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4" name="Google Shape;10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3"/>
          <p:cNvSpPr/>
          <p:nvPr/>
        </p:nvSpPr>
        <p:spPr>
          <a:xfrm>
            <a:off x="793790" y="3621048"/>
            <a:ext cx="10143292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450"/>
              <a:buFont typeface="Poppins Light"/>
              <a:buNone/>
            </a:pPr>
            <a:r>
              <a:rPr b="0" i="0" lang="en-US" sz="445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Tipos de algoritmos de encriptación</a:t>
            </a:r>
            <a:endParaRPr b="0" i="0" sz="4450" u="none" cap="none" strike="noStrike"/>
          </a:p>
        </p:txBody>
      </p:sp>
      <p:sp>
        <p:nvSpPr>
          <p:cNvPr id="106" name="Google Shape;106;p3"/>
          <p:cNvSpPr/>
          <p:nvPr/>
        </p:nvSpPr>
        <p:spPr>
          <a:xfrm>
            <a:off x="793790" y="4669988"/>
            <a:ext cx="4196358" cy="2773799"/>
          </a:xfrm>
          <a:prstGeom prst="roundRect">
            <a:avLst>
              <a:gd fmla="val 3435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1028224" y="4904423"/>
            <a:ext cx="313265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Encriptación simétrica</a:t>
            </a:r>
            <a:endParaRPr b="0" i="0" sz="2200" u="none" cap="none" strike="noStrike"/>
          </a:p>
        </p:txBody>
      </p:sp>
      <p:sp>
        <p:nvSpPr>
          <p:cNvPr id="108" name="Google Shape;108;p3"/>
          <p:cNvSpPr/>
          <p:nvPr/>
        </p:nvSpPr>
        <p:spPr>
          <a:xfrm>
            <a:off x="1028224" y="5394841"/>
            <a:ext cx="372749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Utiliza la misma clave para cifrar y descifrar datos. Es rápida y eficiente, pero requiere que ambas partes compartan la clave.</a:t>
            </a:r>
            <a:endParaRPr b="0" i="0" sz="1750" u="none" cap="none" strike="noStrike"/>
          </a:p>
        </p:txBody>
      </p:sp>
      <p:sp>
        <p:nvSpPr>
          <p:cNvPr id="109" name="Google Shape;109;p3"/>
          <p:cNvSpPr/>
          <p:nvPr/>
        </p:nvSpPr>
        <p:spPr>
          <a:xfrm>
            <a:off x="5216962" y="4669988"/>
            <a:ext cx="4196358" cy="2773799"/>
          </a:xfrm>
          <a:prstGeom prst="roundRect">
            <a:avLst>
              <a:gd fmla="val 3435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"/>
          <p:cNvSpPr/>
          <p:nvPr/>
        </p:nvSpPr>
        <p:spPr>
          <a:xfrm>
            <a:off x="5451396" y="4904423"/>
            <a:ext cx="332398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Encriptación asimétrica</a:t>
            </a:r>
            <a:endParaRPr b="0" i="0" sz="2200" u="none" cap="none" strike="noStrike"/>
          </a:p>
        </p:txBody>
      </p:sp>
      <p:sp>
        <p:nvSpPr>
          <p:cNvPr id="111" name="Google Shape;111;p3"/>
          <p:cNvSpPr/>
          <p:nvPr/>
        </p:nvSpPr>
        <p:spPr>
          <a:xfrm>
            <a:off x="5451396" y="5394841"/>
            <a:ext cx="3727490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Utiliza dos claves diferentes, una pública y otra privada. La clave pública se utiliza para cifrar datos, mientras que la privada se utiliza para descifrarlos.</a:t>
            </a:r>
            <a:endParaRPr b="0" i="0" sz="1750" u="none" cap="none" strike="noStrike"/>
          </a:p>
        </p:txBody>
      </p:sp>
      <p:sp>
        <p:nvSpPr>
          <p:cNvPr id="112" name="Google Shape;112;p3"/>
          <p:cNvSpPr/>
          <p:nvPr/>
        </p:nvSpPr>
        <p:spPr>
          <a:xfrm>
            <a:off x="9640133" y="4669988"/>
            <a:ext cx="4196358" cy="2773799"/>
          </a:xfrm>
          <a:prstGeom prst="roundRect">
            <a:avLst>
              <a:gd fmla="val 3435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"/>
          <p:cNvSpPr/>
          <p:nvPr/>
        </p:nvSpPr>
        <p:spPr>
          <a:xfrm>
            <a:off x="9874568" y="490442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Funciones hash</a:t>
            </a:r>
            <a:endParaRPr b="0" i="0" sz="2200" u="none" cap="none" strike="noStrike"/>
          </a:p>
        </p:txBody>
      </p:sp>
      <p:sp>
        <p:nvSpPr>
          <p:cNvPr id="114" name="Google Shape;114;p3"/>
          <p:cNvSpPr/>
          <p:nvPr/>
        </p:nvSpPr>
        <p:spPr>
          <a:xfrm>
            <a:off x="9874568" y="5394841"/>
            <a:ext cx="3727490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Generan una huella digital única para los datos, asegurando su integridad y autenticidad. Son unidireccionales, lo que significa que no se pueden revertir.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/>
          <p:nvPr/>
        </p:nvSpPr>
        <p:spPr>
          <a:xfrm>
            <a:off x="793790" y="2539960"/>
            <a:ext cx="978265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450"/>
              <a:buFont typeface="Poppins Light"/>
              <a:buNone/>
            </a:pPr>
            <a:r>
              <a:rPr b="0" i="0" lang="en-US" sz="445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Criptografía simétrica y asimétrica</a:t>
            </a:r>
            <a:endParaRPr b="0" i="0" sz="4450" u="none" cap="none" strike="noStrike"/>
          </a:p>
        </p:txBody>
      </p:sp>
      <p:sp>
        <p:nvSpPr>
          <p:cNvPr id="121" name="Google Shape;121;p4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Simétrica</a:t>
            </a:r>
            <a:endParaRPr b="0" i="0" sz="2200" u="none" cap="none" strike="noStrike"/>
          </a:p>
        </p:txBody>
      </p:sp>
      <p:sp>
        <p:nvSpPr>
          <p:cNvPr id="122" name="Google Shape;122;p4"/>
          <p:cNvSpPr/>
          <p:nvPr/>
        </p:nvSpPr>
        <p:spPr>
          <a:xfrm>
            <a:off x="793790" y="4396859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La clave se comparte entre el emisor y el receptor. Es eficiente, pero la seguridad depende de la protección de la clave.</a:t>
            </a:r>
            <a:endParaRPr b="0" i="0" sz="1750" u="none" cap="none" strike="noStrike"/>
          </a:p>
        </p:txBody>
      </p:sp>
      <p:sp>
        <p:nvSpPr>
          <p:cNvPr id="123" name="Google Shape;123;p4"/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Asimétrica</a:t>
            </a:r>
            <a:endParaRPr b="0" i="0" sz="2200" u="none" cap="none" strike="noStrike"/>
          </a:p>
        </p:txBody>
      </p:sp>
      <p:sp>
        <p:nvSpPr>
          <p:cNvPr id="124" name="Google Shape;124;p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Utiliza dos claves, una pública y otra privada. La clave pública se puede compartir, mientras que la privada se mantiene en secreto.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0" name="Google Shape;13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5"/>
          <p:cNvSpPr/>
          <p:nvPr/>
        </p:nvSpPr>
        <p:spPr>
          <a:xfrm>
            <a:off x="793790" y="147399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450"/>
              <a:buFont typeface="Poppins Light"/>
              <a:buNone/>
            </a:pPr>
            <a:r>
              <a:rPr b="0" i="0" lang="en-US" sz="445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Aplicaciones de la encriptación</a:t>
            </a:r>
            <a:endParaRPr b="0" i="0" sz="4450" u="none" cap="none" strike="noStrike"/>
          </a:p>
        </p:txBody>
      </p:sp>
      <p:sp>
        <p:nvSpPr>
          <p:cNvPr id="132" name="Google Shape;132;p5"/>
          <p:cNvSpPr/>
          <p:nvPr/>
        </p:nvSpPr>
        <p:spPr>
          <a:xfrm>
            <a:off x="793790" y="348686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5"/>
          <p:cNvSpPr/>
          <p:nvPr/>
        </p:nvSpPr>
        <p:spPr>
          <a:xfrm>
            <a:off x="999173" y="3571875"/>
            <a:ext cx="9941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Poppins Light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1</a:t>
            </a:r>
            <a:endParaRPr b="0" i="0" sz="2650" u="none" cap="none" strike="noStrike"/>
          </a:p>
        </p:txBody>
      </p:sp>
      <p:sp>
        <p:nvSpPr>
          <p:cNvPr id="134" name="Google Shape;134;p5"/>
          <p:cNvSpPr/>
          <p:nvPr/>
        </p:nvSpPr>
        <p:spPr>
          <a:xfrm>
            <a:off x="1530906" y="3486864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Comunicación segura</a:t>
            </a:r>
            <a:endParaRPr b="0" i="0" sz="2200" u="none" cap="none" strike="noStrike"/>
          </a:p>
        </p:txBody>
      </p:sp>
      <p:sp>
        <p:nvSpPr>
          <p:cNvPr id="135" name="Google Shape;135;p5"/>
          <p:cNvSpPr/>
          <p:nvPr/>
        </p:nvSpPr>
        <p:spPr>
          <a:xfrm>
            <a:off x="1530906" y="4331613"/>
            <a:ext cx="2927747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La encriptación protege las comunicaciones de las escuchas.</a:t>
            </a:r>
            <a:endParaRPr b="0" i="0" sz="1750" u="none" cap="none" strike="noStrike"/>
          </a:p>
        </p:txBody>
      </p:sp>
      <p:sp>
        <p:nvSpPr>
          <p:cNvPr id="136" name="Google Shape;136;p5"/>
          <p:cNvSpPr/>
          <p:nvPr/>
        </p:nvSpPr>
        <p:spPr>
          <a:xfrm>
            <a:off x="4685467" y="348686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5"/>
          <p:cNvSpPr/>
          <p:nvPr/>
        </p:nvSpPr>
        <p:spPr>
          <a:xfrm>
            <a:off x="4843224" y="3571875"/>
            <a:ext cx="19466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Poppins Light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2</a:t>
            </a:r>
            <a:endParaRPr b="0" i="0" sz="2650" u="none" cap="none" strike="noStrike"/>
          </a:p>
        </p:txBody>
      </p:sp>
      <p:sp>
        <p:nvSpPr>
          <p:cNvPr id="138" name="Google Shape;138;p5"/>
          <p:cNvSpPr/>
          <p:nvPr/>
        </p:nvSpPr>
        <p:spPr>
          <a:xfrm>
            <a:off x="5422583" y="3486864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Almacenamiento de datos</a:t>
            </a:r>
            <a:endParaRPr b="0" i="0" sz="2200" u="none" cap="none" strike="noStrike"/>
          </a:p>
        </p:txBody>
      </p:sp>
      <p:sp>
        <p:nvSpPr>
          <p:cNvPr id="139" name="Google Shape;139;p5"/>
          <p:cNvSpPr/>
          <p:nvPr/>
        </p:nvSpPr>
        <p:spPr>
          <a:xfrm>
            <a:off x="5422583" y="4331613"/>
            <a:ext cx="2927747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La encriptación protege los datos almacenados en dispositivos y servidores.</a:t>
            </a:r>
            <a:endParaRPr b="0" i="0" sz="1750" u="none" cap="none" strike="noStrike"/>
          </a:p>
        </p:txBody>
      </p:sp>
      <p:sp>
        <p:nvSpPr>
          <p:cNvPr id="140" name="Google Shape;140;p5"/>
          <p:cNvSpPr/>
          <p:nvPr/>
        </p:nvSpPr>
        <p:spPr>
          <a:xfrm>
            <a:off x="793790" y="5902285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5"/>
          <p:cNvSpPr/>
          <p:nvPr/>
        </p:nvSpPr>
        <p:spPr>
          <a:xfrm>
            <a:off x="949404" y="5987296"/>
            <a:ext cx="199072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Poppins Light"/>
              <a:buNone/>
            </a:pPr>
            <a:r>
              <a:rPr b="0" i="0" lang="en-US" sz="26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3</a:t>
            </a:r>
            <a:endParaRPr b="0" i="0" sz="2650" u="none" cap="none" strike="noStrike"/>
          </a:p>
        </p:txBody>
      </p:sp>
      <p:sp>
        <p:nvSpPr>
          <p:cNvPr id="142" name="Google Shape;142;p5"/>
          <p:cNvSpPr/>
          <p:nvPr/>
        </p:nvSpPr>
        <p:spPr>
          <a:xfrm>
            <a:off x="1530906" y="590228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Poppins Light"/>
              <a:buNone/>
            </a:pPr>
            <a:r>
              <a:rPr b="0" i="0" lang="en-US" sz="220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Autenticación</a:t>
            </a:r>
            <a:endParaRPr b="0" i="0" sz="2200" u="none" cap="none" strike="noStrike"/>
          </a:p>
        </p:txBody>
      </p:sp>
      <p:sp>
        <p:nvSpPr>
          <p:cNvPr id="143" name="Google Shape;143;p5"/>
          <p:cNvSpPr/>
          <p:nvPr/>
        </p:nvSpPr>
        <p:spPr>
          <a:xfrm>
            <a:off x="1530906" y="6392704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Roboto Light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La encriptación verifica la identidad de los usuarios y dispositivos.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9" name="Google Shape;14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6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300"/>
              <a:buFont typeface="Poppins Light"/>
              <a:buNone/>
            </a:pPr>
            <a:r>
              <a:rPr b="0" i="0" lang="en-US" sz="4300" u="none" cap="none" strike="noStrike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¿Qué es un Árbol de Merkle?</a:t>
            </a:r>
            <a:endParaRPr b="0" i="0" sz="4300" u="none" cap="none" strike="noStrike"/>
          </a:p>
        </p:txBody>
      </p:sp>
      <p:pic>
        <p:nvPicPr>
          <p:cNvPr descr="preencoded.png" id="151" name="Google Shape;15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9473" y="2319933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6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50"/>
              <a:buFont typeface="Poppins Light"/>
              <a:buNone/>
            </a:pPr>
            <a:r>
              <a:rPr b="0" i="0" lang="en-US" sz="21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Estructura de datos</a:t>
            </a:r>
            <a:endParaRPr b="0" i="0" sz="2150" u="none" cap="none" strike="noStrike"/>
          </a:p>
        </p:txBody>
      </p:sp>
      <p:sp>
        <p:nvSpPr>
          <p:cNvPr id="153" name="Google Shape;153;p6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Roboto Light"/>
              <a:buNone/>
            </a:pPr>
            <a:r>
              <a:rPr b="0" i="0" lang="en-US" sz="170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Un árbol de Merkle es una estructura de datos jerárquica que almacena información hash de los datos.</a:t>
            </a:r>
            <a:endParaRPr b="0" i="0" sz="1700" u="none" cap="none" strike="noStrike"/>
          </a:p>
        </p:txBody>
      </p:sp>
      <p:pic>
        <p:nvPicPr>
          <p:cNvPr descr="preencoded.png" id="154" name="Google Shape;154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59473" y="4087058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6"/>
          <p:cNvSpPr/>
          <p:nvPr/>
        </p:nvSpPr>
        <p:spPr>
          <a:xfrm>
            <a:off x="7695128" y="4307919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50"/>
              <a:buFont typeface="Poppins Light"/>
              <a:buNone/>
            </a:pPr>
            <a:r>
              <a:rPr b="0" i="0" lang="en-US" sz="21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Nodos hash</a:t>
            </a:r>
            <a:endParaRPr b="0" i="0" sz="2150" u="none" cap="none" strike="noStrike"/>
          </a:p>
        </p:txBody>
      </p:sp>
      <p:sp>
        <p:nvSpPr>
          <p:cNvPr id="156" name="Google Shape;156;p6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Roboto Light"/>
              <a:buNone/>
            </a:pPr>
            <a:r>
              <a:rPr b="0" i="0" lang="en-US" sz="170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Cada nodo del árbol representa un hash de los datos o de los nodos hijos.</a:t>
            </a:r>
            <a:endParaRPr b="0" i="0" sz="1700" u="none" cap="none" strike="noStrike"/>
          </a:p>
        </p:txBody>
      </p:sp>
      <p:pic>
        <p:nvPicPr>
          <p:cNvPr descr="preencoded.png" id="157" name="Google Shape;157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59473" y="5854184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6"/>
          <p:cNvSpPr/>
          <p:nvPr/>
        </p:nvSpPr>
        <p:spPr>
          <a:xfrm>
            <a:off x="7695128" y="6075045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50"/>
              <a:buFont typeface="Poppins Light"/>
              <a:buNone/>
            </a:pPr>
            <a:r>
              <a:rPr b="0" i="0" lang="en-US" sz="2150" u="none" cap="none" strike="noStrike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Raíz del árbol</a:t>
            </a:r>
            <a:endParaRPr b="0" i="0" sz="2150" u="none" cap="none" strike="noStrike"/>
          </a:p>
        </p:txBody>
      </p:sp>
      <p:sp>
        <p:nvSpPr>
          <p:cNvPr id="159" name="Google Shape;159;p6"/>
          <p:cNvSpPr/>
          <p:nvPr/>
        </p:nvSpPr>
        <p:spPr>
          <a:xfrm>
            <a:off x="7695128" y="6552605"/>
            <a:ext cx="6162199" cy="353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Roboto Light"/>
              <a:buNone/>
            </a:pPr>
            <a:r>
              <a:rPr b="0" i="0" lang="en-US" sz="1700" u="none" cap="none" strike="noStrike">
                <a:solidFill>
                  <a:srgbClr val="E5E0DF"/>
                </a:solidFill>
                <a:latin typeface="Roboto Light"/>
                <a:ea typeface="Roboto Light"/>
                <a:cs typeface="Roboto Light"/>
                <a:sym typeface="Roboto Light"/>
              </a:rPr>
              <a:t>La raíz del árbol contiene el hash de todos los datos del árbol.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2024-11-04T23:31:40Z</dcterms:created>
  <dc:creator>PptxGenJS</dc:creator>
</cp:coreProperties>
</file>